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9" r:id="rId33"/>
    <p:sldId id="290" r:id="rId34"/>
    <p:sldId id="312" r:id="rId35"/>
    <p:sldId id="311" r:id="rId36"/>
    <p:sldId id="291" r:id="rId37"/>
    <p:sldId id="292" r:id="rId38"/>
    <p:sldId id="293" r:id="rId39"/>
    <p:sldId id="294" r:id="rId40"/>
    <p:sldId id="295" r:id="rId41"/>
    <p:sldId id="296" r:id="rId42"/>
    <p:sldId id="297" r:id="rId43"/>
    <p:sldId id="313" r:id="rId44"/>
    <p:sldId id="298" r:id="rId45"/>
    <p:sldId id="314" r:id="rId46"/>
    <p:sldId id="305" r:id="rId47"/>
    <p:sldId id="306" r:id="rId48"/>
    <p:sldId id="307" r:id="rId49"/>
    <p:sldId id="308" r:id="rId50"/>
    <p:sldId id="309"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B88"/>
    <a:srgbClr val="EDED13"/>
    <a:srgbClr val="74AA56"/>
    <a:srgbClr val="2BE8ED"/>
    <a:srgbClr val="14E5EA"/>
    <a:srgbClr val="4664B8"/>
    <a:srgbClr val="EA4714"/>
    <a:srgbClr val="8F601B"/>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varScale="1">
        <p:scale>
          <a:sx n="67" d="100"/>
          <a:sy n="67" d="100"/>
        </p:scale>
        <p:origin x="620"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 name="Picture 1">
            <a:extLst>
              <a:ext uri="{FF2B5EF4-FFF2-40B4-BE49-F238E27FC236}">
                <a16:creationId xmlns:a16="http://schemas.microsoft.com/office/drawing/2014/main" id="{D3329335-E2C2-4BFA-9EB1-07BFA6F56D00}"/>
              </a:ext>
            </a:extLst>
          </p:cNvPr>
          <p:cNvPicPr>
            <a:picLocks noChangeAspect="1"/>
          </p:cNvPicPr>
          <p:nvPr/>
        </p:nvPicPr>
        <p:blipFill>
          <a:blip r:embed="rId2"/>
          <a:stretch>
            <a:fillRect/>
          </a:stretch>
        </p:blipFill>
        <p:spPr>
          <a:xfrm>
            <a:off x="933450" y="157162"/>
            <a:ext cx="9591675" cy="6238875"/>
          </a:xfrm>
          <a:prstGeom prst="rect">
            <a:avLst/>
          </a:prstGeom>
        </p:spPr>
      </p:pic>
      <p:sp>
        <p:nvSpPr>
          <p:cNvPr id="3" name="TextBox 2">
            <a:extLst>
              <a:ext uri="{FF2B5EF4-FFF2-40B4-BE49-F238E27FC236}">
                <a16:creationId xmlns:a16="http://schemas.microsoft.com/office/drawing/2014/main" id="{0AC6EA12-D15D-41C0-8127-82EF72F9F133}"/>
              </a:ext>
            </a:extLst>
          </p:cNvPr>
          <p:cNvSpPr txBox="1"/>
          <p:nvPr/>
        </p:nvSpPr>
        <p:spPr>
          <a:xfrm>
            <a:off x="6534150" y="5318819"/>
            <a:ext cx="5133975" cy="1200329"/>
          </a:xfrm>
          <a:prstGeom prst="rect">
            <a:avLst/>
          </a:prstGeom>
          <a:noFill/>
        </p:spPr>
        <p:txBody>
          <a:bodyPr wrap="square" rtlCol="0">
            <a:spAutoFit/>
          </a:bodyPr>
          <a:lstStyle/>
          <a:p>
            <a:r>
              <a:rPr lang="en-US" sz="3600" dirty="0">
                <a:solidFill>
                  <a:schemeClr val="accent2">
                    <a:lumMod val="50000"/>
                  </a:schemeClr>
                </a:solidFill>
              </a:rPr>
              <a:t>Submitted By: </a:t>
            </a:r>
          </a:p>
          <a:p>
            <a:r>
              <a:rPr lang="en-US" sz="3600" dirty="0">
                <a:solidFill>
                  <a:srgbClr val="002060"/>
                </a:solidFill>
              </a:rPr>
              <a:t>Gagandeep Kaur Khera</a:t>
            </a:r>
          </a:p>
        </p:txBody>
      </p:sp>
      <p:sp>
        <p:nvSpPr>
          <p:cNvPr id="4" name="TextBox 3">
            <a:extLst>
              <a:ext uri="{FF2B5EF4-FFF2-40B4-BE49-F238E27FC236}">
                <a16:creationId xmlns:a16="http://schemas.microsoft.com/office/drawing/2014/main" id="{E7C538E4-5919-4620-A8C9-6B4C67C7F955}"/>
              </a:ext>
            </a:extLst>
          </p:cNvPr>
          <p:cNvSpPr txBox="1"/>
          <p:nvPr/>
        </p:nvSpPr>
        <p:spPr>
          <a:xfrm>
            <a:off x="2228850" y="157162"/>
            <a:ext cx="5676899" cy="1354217"/>
          </a:xfrm>
          <a:prstGeom prst="rect">
            <a:avLst/>
          </a:prstGeom>
          <a:noFill/>
        </p:spPr>
        <p:txBody>
          <a:bodyPr wrap="square" rtlCol="0">
            <a:spAutoFit/>
          </a:bodyPr>
          <a:lstStyle/>
          <a:p>
            <a:pPr algn="ctr"/>
            <a:r>
              <a:rPr lang="en-US" sz="32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a:p>
            <a:endParaRPr lang="en-US"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nunique,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YearRemodAdd, GarageYrBlt and YrSold.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B404326-AF7F-4BCA-9C2F-9344866E7C9E}"/>
              </a:ext>
            </a:extLst>
          </p:cNvPr>
          <p:cNvPicPr>
            <a:picLocks noChangeAspect="1"/>
          </p:cNvPicPr>
          <p:nvPr/>
        </p:nvPicPr>
        <p:blipFill>
          <a:blip r:embed="rId2"/>
          <a:stretch>
            <a:fillRect/>
          </a:stretch>
        </p:blipFill>
        <p:spPr>
          <a:xfrm>
            <a:off x="1406392" y="848935"/>
            <a:ext cx="9379215" cy="5836345"/>
          </a:xfrm>
          <a:prstGeom prst="rect">
            <a:avLst/>
          </a:prstGeom>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LotFrontage:</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LotArea:</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MasVnrArea:</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WoodDeckSF:</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80609A5-C8D5-46D3-85CE-B7F6C6353F5D}"/>
              </a:ext>
            </a:extLst>
          </p:cNvPr>
          <p:cNvPicPr>
            <a:picLocks noChangeAspect="1"/>
          </p:cNvPicPr>
          <p:nvPr/>
        </p:nvPicPr>
        <p:blipFill>
          <a:blip r:embed="rId2"/>
          <a:stretch>
            <a:fillRect/>
          </a:stretch>
        </p:blipFill>
        <p:spPr>
          <a:xfrm>
            <a:off x="1721140" y="767654"/>
            <a:ext cx="9298360" cy="6090346"/>
          </a:xfrm>
          <a:prstGeom prst="rect">
            <a:avLst/>
          </a:prstGeom>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BsmtUnfSF.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TotalBsmtSF.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OpenPorchSF: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4A19F3EC-D16E-4762-800B-00BE926B9185}"/>
              </a:ext>
            </a:extLst>
          </p:cNvPr>
          <p:cNvPicPr>
            <a:picLocks noChangeAspect="1"/>
          </p:cNvPicPr>
          <p:nvPr/>
        </p:nvPicPr>
        <p:blipFill>
          <a:blip r:embed="rId2"/>
          <a:stretch>
            <a:fillRect/>
          </a:stretch>
        </p:blipFill>
        <p:spPr>
          <a:xfrm>
            <a:off x="1446820" y="767655"/>
            <a:ext cx="9298360" cy="5907466"/>
          </a:xfrm>
          <a:prstGeom prst="rect">
            <a:avLst/>
          </a:prstGeom>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2ndFlrSF:</a:t>
            </a:r>
            <a:r>
              <a:rPr lang="en-US" b="0" i="0" dirty="0">
                <a:solidFill>
                  <a:srgbClr val="000000"/>
                </a:solidFill>
                <a:effectLst/>
                <a:latin typeface="Georgia" panose="02040502050405020303" pitchFamily="18" charset="0"/>
              </a:rPr>
              <a:t> There is a positive correlation between SalePrice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GrLivArea:</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GarageArea:</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between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C8457021-C97C-4087-8862-2537572B070E}"/>
              </a:ext>
            </a:extLst>
          </p:cNvPr>
          <p:cNvPicPr>
            <a:picLocks noChangeAspect="1"/>
          </p:cNvPicPr>
          <p:nvPr/>
        </p:nvPicPr>
        <p:blipFill>
          <a:blip r:embed="rId2"/>
          <a:stretch>
            <a:fillRect/>
          </a:stretch>
        </p:blipFill>
        <p:spPr>
          <a:xfrm>
            <a:off x="1446820" y="904240"/>
            <a:ext cx="9647900" cy="5842000"/>
          </a:xfrm>
          <a:prstGeom prst="rect">
            <a:avLst/>
          </a:prstGeom>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AgeBuilt.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AgeRemod:</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AgeBuilt,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AgeGarage:</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YrSold:</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3333750" y="-340961"/>
            <a:ext cx="5800725" cy="1261884"/>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r>
              <a:rPr lang="en-IN" sz="3200" b="1" dirty="0">
                <a:solidFill>
                  <a:schemeClr val="accent5">
                    <a:lumMod val="75000"/>
                  </a:schemeClr>
                </a:solidFill>
              </a:rPr>
              <a:t>Housing: Price Prediction</a:t>
            </a:r>
          </a:p>
        </p:txBody>
      </p:sp>
      <p:sp>
        <p:nvSpPr>
          <p:cNvPr id="3" name="TextBox 2">
            <a:extLst>
              <a:ext uri="{FF2B5EF4-FFF2-40B4-BE49-F238E27FC236}">
                <a16:creationId xmlns:a16="http://schemas.microsoft.com/office/drawing/2014/main" id="{5E4AE40F-632D-4587-A49E-B193F3566ADF}"/>
              </a:ext>
            </a:extLst>
          </p:cNvPr>
          <p:cNvSpPr txBox="1"/>
          <p:nvPr/>
        </p:nvSpPr>
        <p:spPr>
          <a:xfrm>
            <a:off x="1143000" y="1447800"/>
            <a:ext cx="10301605" cy="4524315"/>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627323D3-770F-4EC1-8EFF-DDD06EC12B0E}"/>
              </a:ext>
            </a:extLst>
          </p:cNvPr>
          <p:cNvPicPr>
            <a:picLocks noChangeAspect="1"/>
          </p:cNvPicPr>
          <p:nvPr/>
        </p:nvPicPr>
        <p:blipFill>
          <a:blip r:embed="rId2"/>
          <a:stretch>
            <a:fillRect/>
          </a:stretch>
        </p:blipFill>
        <p:spPr>
          <a:xfrm>
            <a:off x="1446820" y="767655"/>
            <a:ext cx="9912060" cy="5907466"/>
          </a:xfrm>
          <a:prstGeom prst="rect">
            <a:avLst/>
          </a:prstGeom>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MSSubClass:</a:t>
            </a:r>
            <a:r>
              <a:rPr lang="en-US" b="0" i="0" dirty="0">
                <a:solidFill>
                  <a:srgbClr val="000000"/>
                </a:solidFill>
                <a:effectLst/>
                <a:latin typeface="Georgia" panose="02040502050405020303" pitchFamily="18" charset="0"/>
              </a:rPr>
              <a:t> The sale price is high for the MSSubClass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BedroomAbvGr:</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KitchenAbvGr:</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TotRmsAbvGrd:</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011BF1B9-B759-4089-8D18-86C29417E82D}"/>
              </a:ext>
            </a:extLst>
          </p:cNvPr>
          <p:cNvPicPr>
            <a:picLocks noChangeAspect="1"/>
          </p:cNvPicPr>
          <p:nvPr/>
        </p:nvPicPr>
        <p:blipFill>
          <a:blip r:embed="rId2"/>
          <a:stretch>
            <a:fillRect/>
          </a:stretch>
        </p:blipFill>
        <p:spPr>
          <a:xfrm>
            <a:off x="1446820" y="848934"/>
            <a:ext cx="9759660" cy="6009066"/>
          </a:xfrm>
          <a:prstGeom prst="rect">
            <a:avLst/>
          </a:prstGeom>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139321"/>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BsmtFullBath:</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BsmtHalfBath:</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FullBath:</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46439FEC-7656-4F70-9649-C2CD4E081F01}"/>
              </a:ext>
            </a:extLst>
          </p:cNvPr>
          <p:cNvPicPr>
            <a:picLocks noChangeAspect="1"/>
          </p:cNvPicPr>
          <p:nvPr/>
        </p:nvPicPr>
        <p:blipFill>
          <a:blip r:embed="rId2"/>
          <a:stretch>
            <a:fillRect/>
          </a:stretch>
        </p:blipFill>
        <p:spPr>
          <a:xfrm>
            <a:off x="1446820" y="798135"/>
            <a:ext cx="10227020" cy="5948106"/>
          </a:xfrm>
          <a:prstGeom prst="rect">
            <a:avLst/>
          </a:prstGeom>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GarageCars:</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MoSold:</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0AF85D90-0478-4754-87D6-35300CF19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640" y="584775"/>
            <a:ext cx="9560559" cy="6161466"/>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MSZoning:</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SlaePrice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SalePrice and the  houses in gravel roads have very less sale price.</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SlaePrice vs LotShape:</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regular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LandContour:</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LotConfig:</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LandSlope:</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Condition1:</a:t>
            </a:r>
            <a:r>
              <a:rPr lang="en-US" b="0" i="0" dirty="0">
                <a:solidFill>
                  <a:srgbClr val="000000"/>
                </a:solidFill>
                <a:effectLst/>
                <a:latin typeface="Georgia" panose="02040502050405020303" pitchFamily="18" charset="0"/>
              </a:rPr>
              <a:t> The houses having the conditions adjacent to positive off-site feature and houses within 200' of North-South Railroad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positive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D330FB4C-6294-4375-9B95-6C8F6DD59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0" y="701506"/>
            <a:ext cx="10515600" cy="6039762"/>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BldgType:</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HouseStyle:</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RoofStyle:</a:t>
            </a:r>
            <a:r>
              <a:rPr lang="en-US" b="0" i="0" dirty="0">
                <a:solidFill>
                  <a:srgbClr val="000000"/>
                </a:solidFill>
                <a:effectLst/>
                <a:latin typeface="Georgia" panose="02040502050405020303" pitchFamily="18" charset="0"/>
              </a:rPr>
              <a:t> The houses having the roof style Flat, Hip and Shed have high sale price and the houses having garble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RoofMatl:</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id="{59F9F267-974E-4997-B7AA-2F5B43570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 y="672324"/>
            <a:ext cx="9692640" cy="6098127"/>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1251626" y="3728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572032"/>
            <a:ext cx="10940374" cy="5355312"/>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MasVnrType:</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Foundation:</a:t>
            </a:r>
            <a:r>
              <a:rPr lang="en-US" b="0" i="0" dirty="0">
                <a:solidFill>
                  <a:srgbClr val="000000"/>
                </a:solidFill>
                <a:effectLst/>
                <a:latin typeface="Georgia" panose="02040502050405020303" pitchFamily="18" charset="0"/>
              </a:rPr>
              <a:t> Houses having Poured Concrete as foundation type have high sale price compared to other types.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BsmtExposure:</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CentralAir:</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a:p>
            <a:pPr marL="285750" indent="-285750" algn="just">
              <a:buFont typeface="Wingdings" panose="05000000000000000000" pitchFamily="2" charset="2"/>
              <a:buChar char="ü"/>
            </a:pPr>
            <a:endParaRPr lang="en-US"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3018771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id="{7983FDF2-DC4D-4641-AB4D-6A584BC3B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798784"/>
            <a:ext cx="10495280" cy="584030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	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FFF6B7DA-6B2D-4D3A-8ABC-E5E5707D252D}"/>
              </a:ext>
            </a:extLst>
          </p:cNvPr>
          <p:cNvSpPr txBox="1"/>
          <p:nvPr/>
        </p:nvSpPr>
        <p:spPr>
          <a:xfrm>
            <a:off x="1828800" y="1143109"/>
            <a:ext cx="11044136" cy="584775"/>
          </a:xfrm>
          <a:prstGeom prst="rect">
            <a:avLst/>
          </a:prstGeom>
          <a:noFill/>
        </p:spPr>
        <p:txBody>
          <a:bodyPr wrap="square" rtlCol="0">
            <a:spAutoFit/>
          </a:bodyPr>
          <a:lstStyle/>
          <a:p>
            <a:r>
              <a:rPr lang="en-US" sz="3200" dirty="0">
                <a:latin typeface="Georgia" panose="02040502050405020303" pitchFamily="18" charset="0"/>
              </a:rPr>
              <a:t>	</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0D099AA2-3235-4D31-BF83-3CB8B27B216D}"/>
              </a:ext>
            </a:extLst>
          </p:cNvPr>
          <p:cNvSpPr txBox="1"/>
          <p:nvPr/>
        </p:nvSpPr>
        <p:spPr>
          <a:xfrm>
            <a:off x="1676184" y="1066432"/>
            <a:ext cx="10231336" cy="4801314"/>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FireplaceQu:</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GarageType:</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GarageFinish:</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PavedDrive:</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SaleType:</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SaleCondition:</a:t>
            </a:r>
            <a:r>
              <a:rPr lang="en-US" b="0" i="0" dirty="0">
                <a:solidFill>
                  <a:srgbClr val="000000"/>
                </a:solidFill>
                <a:effectLst/>
                <a:latin typeface="Georgia" panose="02040502050405020303" pitchFamily="18" charset="0"/>
              </a:rPr>
              <a:t> Houses having partial sale condition that is home was not completed when last assessed have high sale</a:t>
            </a:r>
            <a:endParaRPr lang="en-IN" dirty="0">
              <a:latin typeface="Georgia" panose="02040502050405020303" pitchFamily="18" charset="0"/>
            </a:endParaRPr>
          </a:p>
        </p:txBody>
      </p:sp>
    </p:spTree>
    <p:extLst>
      <p:ext uri="{BB962C8B-B14F-4D97-AF65-F5344CB8AC3E}">
        <p14:creationId xmlns:p14="http://schemas.microsoft.com/office/powerpoint/2010/main" val="248415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D89349-CED1-4A48-AE12-5398754420CB}"/>
              </a:ext>
            </a:extLst>
          </p:cNvPr>
          <p:cNvSpPr txBox="1"/>
          <p:nvPr/>
        </p:nvSpPr>
        <p:spPr>
          <a:xfrm>
            <a:off x="1838960" y="196684"/>
            <a:ext cx="9133840" cy="861774"/>
          </a:xfrm>
          <a:prstGeom prst="rect">
            <a:avLst/>
          </a:prstGeom>
          <a:noFill/>
        </p:spPr>
        <p:txBody>
          <a:bodyPr wrap="square" rtlCol="0">
            <a:spAutoFit/>
          </a:bodyPr>
          <a:lstStyle/>
          <a:p>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a:p>
            <a:endParaRPr lang="en-US" dirty="0"/>
          </a:p>
        </p:txBody>
      </p:sp>
      <p:pic>
        <p:nvPicPr>
          <p:cNvPr id="4" name="Picture 3">
            <a:extLst>
              <a:ext uri="{FF2B5EF4-FFF2-40B4-BE49-F238E27FC236}">
                <a16:creationId xmlns:a16="http://schemas.microsoft.com/office/drawing/2014/main" id="{27F600BC-149D-42D4-8D7E-71E6FF08D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707" y="894080"/>
            <a:ext cx="9960853" cy="5767236"/>
          </a:xfrm>
          <a:prstGeom prst="rect">
            <a:avLst/>
          </a:prstGeom>
        </p:spPr>
      </p:pic>
    </p:spTree>
    <p:extLst>
      <p:ext uri="{BB962C8B-B14F-4D97-AF65-F5344CB8AC3E}">
        <p14:creationId xmlns:p14="http://schemas.microsoft.com/office/powerpoint/2010/main" val="87532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990F16-2324-452B-975E-5C482F3E7769}"/>
              </a:ext>
            </a:extLst>
          </p:cNvPr>
          <p:cNvSpPr txBox="1"/>
          <p:nvPr/>
        </p:nvSpPr>
        <p:spPr>
          <a:xfrm>
            <a:off x="1483360" y="782320"/>
            <a:ext cx="9631680" cy="707886"/>
          </a:xfrm>
          <a:prstGeom prst="rect">
            <a:avLst/>
          </a:prstGeom>
          <a:noFill/>
        </p:spPr>
        <p:txBody>
          <a:bodyPr wrap="square" rtlCol="0">
            <a:spAutoFit/>
          </a:bodyPr>
          <a:lstStyle/>
          <a:p>
            <a:r>
              <a:rPr lang="en-US" sz="2200" dirty="0">
                <a:latin typeface="Georgia" panose="02040502050405020303" pitchFamily="18" charset="0"/>
              </a:rPr>
              <a:t>Observations:</a:t>
            </a:r>
            <a:endParaRPr lang="en-IN" sz="2200" dirty="0">
              <a:latin typeface="Georgia" panose="02040502050405020303" pitchFamily="18" charset="0"/>
            </a:endParaRPr>
          </a:p>
          <a:p>
            <a:endParaRPr lang="en-US" dirty="0"/>
          </a:p>
        </p:txBody>
      </p:sp>
      <p:sp>
        <p:nvSpPr>
          <p:cNvPr id="4" name="TextBox 3">
            <a:extLst>
              <a:ext uri="{FF2B5EF4-FFF2-40B4-BE49-F238E27FC236}">
                <a16:creationId xmlns:a16="http://schemas.microsoft.com/office/drawing/2014/main" id="{EFB33242-7E70-4951-8B52-1DFC5C8995C4}"/>
              </a:ext>
            </a:extLst>
          </p:cNvPr>
          <p:cNvSpPr txBox="1"/>
          <p:nvPr/>
        </p:nvSpPr>
        <p:spPr>
          <a:xfrm>
            <a:off x="1016000" y="1490206"/>
            <a:ext cx="10160000" cy="5909310"/>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ExterQual:</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ExterCond:</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BsmtQual:</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BsmtCond:</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marL="285750" indent="-285750" algn="l">
              <a:buFont typeface="Wingdings" panose="05000000000000000000" pitchFamily="2" charset="2"/>
              <a:buChar char="Ø"/>
            </a:pPr>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OverallQual:</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marL="285750" indent="-285750" algn="l">
              <a:buFont typeface="Wingdings" panose="05000000000000000000" pitchFamily="2" charset="2"/>
              <a:buChar char="Ø"/>
            </a:pPr>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OverallCond:</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a:p>
            <a:endParaRPr lang="en-US" dirty="0"/>
          </a:p>
        </p:txBody>
      </p:sp>
    </p:spTree>
    <p:extLst>
      <p:ext uri="{BB962C8B-B14F-4D97-AF65-F5344CB8AC3E}">
        <p14:creationId xmlns:p14="http://schemas.microsoft.com/office/powerpoint/2010/main" val="2651368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75CB31FB-0DE5-423B-B2DF-CF181ECAC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33" y="843280"/>
            <a:ext cx="10130316" cy="5833912"/>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HeatingQC:</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KitchenQual:</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GarageQual:</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GarageCond:</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3" name="Picture 2">
            <a:extLst>
              <a:ext uri="{FF2B5EF4-FFF2-40B4-BE49-F238E27FC236}">
                <a16:creationId xmlns:a16="http://schemas.microsoft.com/office/drawing/2014/main" id="{BE73363F-D4C7-4F39-ABEC-ECDF10AF5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5040"/>
            <a:ext cx="12192000" cy="572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6153095"/>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a:t>
            </a:r>
            <a:r>
              <a:rPr lang="en-IN" dirty="0">
                <a:latin typeface="Georgia" panose="02040502050405020303" pitchFamily="18" charset="0"/>
                <a:ea typeface="Calibri" panose="020F0502020204030204" pitchFamily="34" charset="0"/>
              </a:rPr>
              <a:t>dataset, </a:t>
            </a:r>
            <a:r>
              <a:rPr lang="en-IN" sz="1800" dirty="0">
                <a:effectLst/>
                <a:latin typeface="Georgia" panose="02040502050405020303" pitchFamily="18" charset="0"/>
                <a:ea typeface="Calibri" panose="020F0502020204030204" pitchFamily="34" charset="0"/>
              </a:rPr>
              <a:t>SalePrice is </a:t>
            </a:r>
            <a:r>
              <a:rPr lang="en-IN" dirty="0">
                <a:latin typeface="Georgia" panose="02040502050405020303" pitchFamily="18" charset="0"/>
                <a:ea typeface="Calibri" panose="020F0502020204030204" pitchFamily="34" charset="0"/>
              </a:rPr>
              <a:t>the</a:t>
            </a:r>
            <a:r>
              <a:rPr lang="en-IN" sz="1800" dirty="0">
                <a:effectLst/>
                <a:latin typeface="Georgia" panose="02040502050405020303" pitchFamily="18" charset="0"/>
                <a:ea typeface="Calibri" panose="020F0502020204030204" pitchFamily="34" charset="0"/>
              </a:rPr>
              <a:t> target variable which is continuous in nature, from this I can conclude that it is a regression type problem hence </a:t>
            </a:r>
            <a:r>
              <a:rPr lang="en-IN" dirty="0">
                <a:latin typeface="Georgia" panose="02040502050405020303" pitchFamily="18" charset="0"/>
                <a:ea typeface="Calibri" panose="020F0502020204030204" pitchFamily="34" charset="0"/>
              </a:rPr>
              <a:t>using the </a:t>
            </a:r>
            <a:r>
              <a:rPr lang="en-IN" sz="1800" dirty="0">
                <a:effectLst/>
                <a:latin typeface="Georgia" panose="02040502050405020303" pitchFamily="18" charset="0"/>
                <a:ea typeface="Calibri" panose="020F0502020204030204" pitchFamily="34" charset="0"/>
              </a:rPr>
              <a:t>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a:t>
            </a:r>
            <a:r>
              <a:rPr lang="en-IN" dirty="0">
                <a:latin typeface="Georgia" panose="02040502050405020303" pitchFamily="18" charset="0"/>
                <a:ea typeface="Calibri" panose="020F0502020204030204" pitchFamily="34" charset="0"/>
              </a:rPr>
              <a:t>there are </a:t>
            </a:r>
            <a:r>
              <a:rPr lang="en-IN" sz="1800" dirty="0">
                <a:effectLst/>
                <a:latin typeface="Georgia" panose="02040502050405020303" pitchFamily="18" charset="0"/>
                <a:ea typeface="Calibri" panose="020F0502020204030204" pitchFamily="34" charset="0"/>
              </a:rPr>
              <a:t>66 columns left including target which are used as features for prediction.</a:t>
            </a: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rPr>
              <a:t>We will be using the following </a:t>
            </a:r>
            <a:r>
              <a:rPr lang="en-IN" b="1" dirty="0">
                <a:latin typeface="Georgia" panose="02040502050405020303" pitchFamily="18" charset="0"/>
                <a:ea typeface="Calibri" panose="020F0502020204030204" pitchFamily="34" charset="0"/>
              </a:rPr>
              <a:t>Regression Algorithms, Regularization and Ensemble Techniques</a:t>
            </a:r>
            <a:r>
              <a:rPr lang="en-IN" dirty="0">
                <a:latin typeface="Georgia" panose="02040502050405020303" pitchFamily="18" charset="0"/>
                <a:ea typeface="Calibri" panose="020F0502020204030204" pitchFamily="34" charset="0"/>
              </a:rPr>
              <a:t> for this dataset.</a:t>
            </a:r>
            <a:endParaRPr lang="en-IN" sz="1800" dirty="0">
              <a:effectLst/>
              <a:latin typeface="Georgia" panose="02040502050405020303" pitchFamily="18" charset="0"/>
              <a:ea typeface="Calibri" panose="020F0502020204030204" pitchFamily="34" charset="0"/>
            </a:endParaRP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Found the best random state and maximum R2 score and then created train test split to build the above models.</a:t>
            </a:r>
          </a:p>
          <a:p>
            <a:pPr>
              <a:lnSpc>
                <a:spcPct val="107000"/>
              </a:lnSpc>
              <a:spcAft>
                <a:spcPts val="800"/>
              </a:spcAft>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a:latin typeface="Georgia" panose="02040502050405020303" pitchFamily="18" charset="0"/>
              </a:rPr>
              <a:t>		</a:t>
            </a:r>
            <a:r>
              <a:rPr lang="en-US" sz="3200" b="1" dirty="0">
                <a:latin typeface="Georgia" panose="02040502050405020303" pitchFamily="18" charset="0"/>
              </a:rPr>
              <a:t>Linear Regression</a:t>
            </a:r>
            <a:endParaRPr lang="en-IN" sz="3200" b="1" dirty="0">
              <a:latin typeface="Georgia" panose="02040502050405020303" pitchFamily="18" charset="0"/>
            </a:endParaRPr>
          </a:p>
        </p:txBody>
      </p:sp>
      <p:pic>
        <p:nvPicPr>
          <p:cNvPr id="6" name="Picture 5">
            <a:extLst>
              <a:ext uri="{FF2B5EF4-FFF2-40B4-BE49-F238E27FC236}">
                <a16:creationId xmlns:a16="http://schemas.microsoft.com/office/drawing/2014/main" id="{3A7E83BB-81A5-4A30-BFDA-7FD2F7D7A35F}"/>
              </a:ext>
            </a:extLst>
          </p:cNvPr>
          <p:cNvPicPr>
            <a:picLocks noChangeAspect="1"/>
          </p:cNvPicPr>
          <p:nvPr/>
        </p:nvPicPr>
        <p:blipFill>
          <a:blip r:embed="rId2"/>
          <a:stretch>
            <a:fillRect/>
          </a:stretch>
        </p:blipFill>
        <p:spPr>
          <a:xfrm>
            <a:off x="323850" y="817113"/>
            <a:ext cx="11501437" cy="4454813"/>
          </a:xfrm>
          <a:prstGeom prst="rect">
            <a:avLst/>
          </a:prstGeom>
        </p:spPr>
      </p:pic>
      <p:sp>
        <p:nvSpPr>
          <p:cNvPr id="9" name="TextBox 8">
            <a:extLst>
              <a:ext uri="{FF2B5EF4-FFF2-40B4-BE49-F238E27FC236}">
                <a16:creationId xmlns:a16="http://schemas.microsoft.com/office/drawing/2014/main" id="{10332143-DA15-484D-BBA4-EE525DDF2E5A}"/>
              </a:ext>
            </a:extLst>
          </p:cNvPr>
          <p:cNvSpPr txBox="1"/>
          <p:nvPr/>
        </p:nvSpPr>
        <p:spPr>
          <a:xfrm>
            <a:off x="504825" y="5505450"/>
            <a:ext cx="9991725" cy="1200329"/>
          </a:xfrm>
          <a:prstGeom prst="rect">
            <a:avLst/>
          </a:prstGeom>
          <a:noFill/>
        </p:spPr>
        <p:txBody>
          <a:bodyPr wrap="square" rtlCol="0">
            <a:spAutoFit/>
          </a:bodyPr>
          <a:lstStyle/>
          <a:p>
            <a:pPr marL="285750" indent="-285750">
              <a:buFont typeface="Wingdings" panose="05000000000000000000" pitchFamily="2" charset="2"/>
              <a:buChar char="q"/>
            </a:pPr>
            <a:r>
              <a:rPr lang="en-US" b="1" dirty="0"/>
              <a:t>Created Linear Regression model and calculated the R2 score, mean absolute error, mean squared error and root mean squared error.</a:t>
            </a:r>
          </a:p>
          <a:p>
            <a:pPr marL="285750" indent="-285750">
              <a:buFont typeface="Wingdings" panose="05000000000000000000" pitchFamily="2" charset="2"/>
              <a:buChar char="q"/>
            </a:pPr>
            <a:r>
              <a:rPr lang="en-US" b="1" dirty="0"/>
              <a:t>Also checked the cross validation score and the difference between R2 score and cross validation score.</a:t>
            </a:r>
          </a:p>
        </p:txBody>
      </p:sp>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8252AF-657E-466E-BD4B-9E343F74F33E}"/>
              </a:ext>
            </a:extLst>
          </p:cNvPr>
          <p:cNvPicPr>
            <a:picLocks noChangeAspect="1"/>
          </p:cNvPicPr>
          <p:nvPr/>
        </p:nvPicPr>
        <p:blipFill>
          <a:blip r:embed="rId2"/>
          <a:stretch>
            <a:fillRect/>
          </a:stretch>
        </p:blipFill>
        <p:spPr>
          <a:xfrm>
            <a:off x="185737" y="2952750"/>
            <a:ext cx="5095875" cy="4114800"/>
          </a:xfrm>
          <a:prstGeom prst="rect">
            <a:avLst/>
          </a:prstGeom>
        </p:spPr>
      </p:pic>
      <p:sp>
        <p:nvSpPr>
          <p:cNvPr id="5" name="TextBox 4">
            <a:extLst>
              <a:ext uri="{FF2B5EF4-FFF2-40B4-BE49-F238E27FC236}">
                <a16:creationId xmlns:a16="http://schemas.microsoft.com/office/drawing/2014/main" id="{22926290-2987-4375-B997-7AAC05C76020}"/>
              </a:ext>
            </a:extLst>
          </p:cNvPr>
          <p:cNvSpPr txBox="1"/>
          <p:nvPr/>
        </p:nvSpPr>
        <p:spPr>
          <a:xfrm>
            <a:off x="6905630" y="2952750"/>
            <a:ext cx="4200525" cy="3416320"/>
          </a:xfrm>
          <a:prstGeom prst="rect">
            <a:avLst/>
          </a:prstGeom>
          <a:noFill/>
        </p:spPr>
        <p:txBody>
          <a:bodyPr wrap="square" rtlCol="0">
            <a:spAutoFit/>
          </a:bodyPr>
          <a:lstStyle/>
          <a:p>
            <a:pPr marL="285750" indent="-285750">
              <a:buFont typeface="Wingdings" panose="05000000000000000000" pitchFamily="2" charset="2"/>
              <a:buChar char="q"/>
            </a:pPr>
            <a:r>
              <a:rPr lang="en-US" b="1" dirty="0"/>
              <a:t>The R2 score using Linear Regression model is 84.71% and the cross validation is 79.67%.</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The difference between R2 score and cross validation score is 0.05. </a:t>
            </a:r>
            <a:r>
              <a:rPr lang="en-IN" b="1" dirty="0">
                <a:solidFill>
                  <a:srgbClr val="000000"/>
                </a:solidFill>
                <a:effectLst/>
                <a:ea typeface="Calibri" panose="020F0502020204030204" pitchFamily="34" charset="0"/>
              </a:rPr>
              <a:t>From the reg plot we can observe the sales price of the house. </a:t>
            </a:r>
          </a:p>
          <a:p>
            <a:pPr marL="285750" indent="-285750">
              <a:buFont typeface="Wingdings" panose="05000000000000000000" pitchFamily="2" charset="2"/>
              <a:buChar char="q"/>
            </a:pPr>
            <a:endParaRPr lang="en-IN" b="1" dirty="0">
              <a:solidFill>
                <a:srgbClr val="000000"/>
              </a:solidFill>
              <a:ea typeface="Calibri" panose="020F0502020204030204" pitchFamily="34" charset="0"/>
            </a:endParaRPr>
          </a:p>
          <a:p>
            <a:pPr marL="285750" indent="-285750">
              <a:buFont typeface="Wingdings" panose="05000000000000000000" pitchFamily="2" charset="2"/>
              <a:buChar char="q"/>
            </a:pPr>
            <a:r>
              <a:rPr lang="en-IN" b="1" dirty="0">
                <a:solidFill>
                  <a:srgbClr val="000000"/>
                </a:solidFill>
                <a:effectLst/>
                <a:ea typeface="Calibri" panose="020F0502020204030204" pitchFamily="34" charset="0"/>
              </a:rPr>
              <a:t>The best fit line shows there is strong linear relation between test data of trained model and predicted values.</a:t>
            </a:r>
            <a:r>
              <a:rPr lang="en-US" b="1" dirty="0"/>
              <a:t> </a:t>
            </a:r>
          </a:p>
        </p:txBody>
      </p:sp>
      <p:sp>
        <p:nvSpPr>
          <p:cNvPr id="6" name="TextBox 5">
            <a:extLst>
              <a:ext uri="{FF2B5EF4-FFF2-40B4-BE49-F238E27FC236}">
                <a16:creationId xmlns:a16="http://schemas.microsoft.com/office/drawing/2014/main" id="{795AF5A2-455B-4D10-8730-7B6BE804C22C}"/>
              </a:ext>
            </a:extLst>
          </p:cNvPr>
          <p:cNvSpPr txBox="1"/>
          <p:nvPr/>
        </p:nvSpPr>
        <p:spPr>
          <a:xfrm>
            <a:off x="2219325" y="114300"/>
            <a:ext cx="4981575" cy="584775"/>
          </a:xfrm>
          <a:prstGeom prst="rect">
            <a:avLst/>
          </a:prstGeom>
          <a:noFill/>
        </p:spPr>
        <p:txBody>
          <a:bodyPr wrap="square" rtlCol="0">
            <a:spAutoFit/>
          </a:bodyPr>
          <a:lstStyle/>
          <a:p>
            <a:r>
              <a:rPr lang="en-US" sz="3200" b="1" dirty="0">
                <a:latin typeface="Georgia" panose="02040502050405020303" pitchFamily="18" charset="0"/>
              </a:rPr>
              <a:t>Linear Regression</a:t>
            </a:r>
          </a:p>
        </p:txBody>
      </p:sp>
      <p:pic>
        <p:nvPicPr>
          <p:cNvPr id="8" name="Picture 7">
            <a:extLst>
              <a:ext uri="{FF2B5EF4-FFF2-40B4-BE49-F238E27FC236}">
                <a16:creationId xmlns:a16="http://schemas.microsoft.com/office/drawing/2014/main" id="{339377D3-B974-4AB8-969D-A4DFAD21BC00}"/>
              </a:ext>
            </a:extLst>
          </p:cNvPr>
          <p:cNvPicPr>
            <a:picLocks noChangeAspect="1"/>
          </p:cNvPicPr>
          <p:nvPr/>
        </p:nvPicPr>
        <p:blipFill>
          <a:blip r:embed="rId3"/>
          <a:stretch>
            <a:fillRect/>
          </a:stretch>
        </p:blipFill>
        <p:spPr>
          <a:xfrm>
            <a:off x="185737" y="792450"/>
            <a:ext cx="8924925" cy="2066925"/>
          </a:xfrm>
          <a:prstGeom prst="rect">
            <a:avLst/>
          </a:prstGeom>
        </p:spPr>
      </p:pic>
    </p:spTree>
    <p:extLst>
      <p:ext uri="{BB962C8B-B14F-4D97-AF65-F5344CB8AC3E}">
        <p14:creationId xmlns:p14="http://schemas.microsoft.com/office/powerpoint/2010/main" val="4248044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IN" sz="3200" b="1" dirty="0">
                <a:latin typeface="Georgia" panose="02040502050405020303" pitchFamily="18" charset="0"/>
              </a:rPr>
              <a:t>Bagging Regressor</a:t>
            </a:r>
          </a:p>
        </p:txBody>
      </p:sp>
      <p:pic>
        <p:nvPicPr>
          <p:cNvPr id="4" name="Picture 3">
            <a:extLst>
              <a:ext uri="{FF2B5EF4-FFF2-40B4-BE49-F238E27FC236}">
                <a16:creationId xmlns:a16="http://schemas.microsoft.com/office/drawing/2014/main" id="{A56AA0E4-E7C9-40FF-977F-7305C4E3DCFD}"/>
              </a:ext>
            </a:extLst>
          </p:cNvPr>
          <p:cNvPicPr>
            <a:picLocks noChangeAspect="1"/>
          </p:cNvPicPr>
          <p:nvPr/>
        </p:nvPicPr>
        <p:blipFill>
          <a:blip r:embed="rId2"/>
          <a:stretch>
            <a:fillRect/>
          </a:stretch>
        </p:blipFill>
        <p:spPr>
          <a:xfrm>
            <a:off x="52387" y="821159"/>
            <a:ext cx="12087225" cy="4646191"/>
          </a:xfrm>
          <a:prstGeom prst="rect">
            <a:avLst/>
          </a:prstGeom>
        </p:spPr>
      </p:pic>
      <p:sp>
        <p:nvSpPr>
          <p:cNvPr id="6" name="TextBox 5">
            <a:extLst>
              <a:ext uri="{FF2B5EF4-FFF2-40B4-BE49-F238E27FC236}">
                <a16:creationId xmlns:a16="http://schemas.microsoft.com/office/drawing/2014/main" id="{D73FF1C3-80C5-46FE-BDEF-8BDEDB72E0C3}"/>
              </a:ext>
            </a:extLst>
          </p:cNvPr>
          <p:cNvSpPr txBox="1"/>
          <p:nvPr/>
        </p:nvSpPr>
        <p:spPr>
          <a:xfrm>
            <a:off x="276225" y="5657850"/>
            <a:ext cx="11153775" cy="1200329"/>
          </a:xfrm>
          <a:prstGeom prst="rect">
            <a:avLst/>
          </a:prstGeom>
          <a:noFill/>
        </p:spPr>
        <p:txBody>
          <a:bodyPr wrap="square" rtlCol="0">
            <a:spAutoFit/>
          </a:bodyPr>
          <a:lstStyle/>
          <a:p>
            <a:pPr marL="285750" indent="-285750">
              <a:buFont typeface="Wingdings" panose="05000000000000000000" pitchFamily="2" charset="2"/>
              <a:buChar char="q"/>
            </a:pPr>
            <a:r>
              <a:rPr lang="en-US" b="1" dirty="0"/>
              <a:t>Created Bagging Regressor model and calculated the R2 score, mean absolute error, mean squared error and root mean squared error.</a:t>
            </a:r>
          </a:p>
          <a:p>
            <a:pPr marL="285750" indent="-285750">
              <a:buFont typeface="Wingdings" panose="05000000000000000000" pitchFamily="2" charset="2"/>
              <a:buChar char="q"/>
            </a:pPr>
            <a:r>
              <a:rPr lang="en-US" b="1" dirty="0"/>
              <a:t>Also checked the cross validation score and the difference between R2 score and cross validation score.</a:t>
            </a:r>
          </a:p>
          <a:p>
            <a:endParaRPr lang="en-US" dirty="0"/>
          </a:p>
        </p:txBody>
      </p:sp>
    </p:spTree>
    <p:extLst>
      <p:ext uri="{BB962C8B-B14F-4D97-AF65-F5344CB8AC3E}">
        <p14:creationId xmlns:p14="http://schemas.microsoft.com/office/powerpoint/2010/main" val="553231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E8B012-2D22-4199-93D1-D92549AE228D}"/>
              </a:ext>
            </a:extLst>
          </p:cNvPr>
          <p:cNvSpPr txBox="1"/>
          <p:nvPr/>
        </p:nvSpPr>
        <p:spPr>
          <a:xfrm>
            <a:off x="1343025" y="421601"/>
            <a:ext cx="6372225" cy="861774"/>
          </a:xfrm>
          <a:prstGeom prst="rect">
            <a:avLst/>
          </a:prstGeom>
          <a:noFill/>
        </p:spPr>
        <p:txBody>
          <a:bodyPr wrap="square" rtlCol="0">
            <a:spAutoFit/>
          </a:bodyPr>
          <a:lstStyle/>
          <a:p>
            <a:r>
              <a:rPr lang="en-IN" sz="3200" b="1" dirty="0">
                <a:latin typeface="Georgia" panose="02040502050405020303" pitchFamily="18" charset="0"/>
              </a:rPr>
              <a:t>Bagging Regressor</a:t>
            </a:r>
          </a:p>
          <a:p>
            <a:endParaRPr lang="en-US" dirty="0"/>
          </a:p>
        </p:txBody>
      </p:sp>
      <p:pic>
        <p:nvPicPr>
          <p:cNvPr id="5" name="Picture 4">
            <a:extLst>
              <a:ext uri="{FF2B5EF4-FFF2-40B4-BE49-F238E27FC236}">
                <a16:creationId xmlns:a16="http://schemas.microsoft.com/office/drawing/2014/main" id="{3A987A49-5DA2-4F3F-A2F4-5F92642C6742}"/>
              </a:ext>
            </a:extLst>
          </p:cNvPr>
          <p:cNvPicPr>
            <a:picLocks noChangeAspect="1"/>
          </p:cNvPicPr>
          <p:nvPr/>
        </p:nvPicPr>
        <p:blipFill>
          <a:blip r:embed="rId2"/>
          <a:stretch>
            <a:fillRect/>
          </a:stretch>
        </p:blipFill>
        <p:spPr>
          <a:xfrm>
            <a:off x="238125" y="3095626"/>
            <a:ext cx="5562600" cy="3762375"/>
          </a:xfrm>
          <a:prstGeom prst="rect">
            <a:avLst/>
          </a:prstGeom>
        </p:spPr>
      </p:pic>
      <p:sp>
        <p:nvSpPr>
          <p:cNvPr id="7" name="TextBox 6">
            <a:extLst>
              <a:ext uri="{FF2B5EF4-FFF2-40B4-BE49-F238E27FC236}">
                <a16:creationId xmlns:a16="http://schemas.microsoft.com/office/drawing/2014/main" id="{7398A91E-0C94-4B85-81C0-33C475536452}"/>
              </a:ext>
            </a:extLst>
          </p:cNvPr>
          <p:cNvSpPr txBox="1"/>
          <p:nvPr/>
        </p:nvSpPr>
        <p:spPr>
          <a:xfrm>
            <a:off x="7172324" y="3257550"/>
            <a:ext cx="4067175" cy="3693319"/>
          </a:xfrm>
          <a:prstGeom prst="rect">
            <a:avLst/>
          </a:prstGeom>
          <a:noFill/>
        </p:spPr>
        <p:txBody>
          <a:bodyPr wrap="square" rtlCol="0">
            <a:spAutoFit/>
          </a:bodyPr>
          <a:lstStyle/>
          <a:p>
            <a:pPr marL="285750" indent="-285750">
              <a:buFont typeface="Wingdings" panose="05000000000000000000" pitchFamily="2" charset="2"/>
              <a:buChar char="q"/>
            </a:pPr>
            <a:r>
              <a:rPr lang="en-US" b="1" dirty="0"/>
              <a:t>The R2 score using Bagging Regressor model is 87.51% and the cross validation is 83.89%.</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The difference between R2 score and cross validation score is 0.03. </a:t>
            </a:r>
            <a:r>
              <a:rPr lang="en-IN" b="1" dirty="0">
                <a:solidFill>
                  <a:srgbClr val="000000"/>
                </a:solidFill>
                <a:effectLst/>
                <a:ea typeface="Calibri" panose="020F0502020204030204" pitchFamily="34" charset="0"/>
              </a:rPr>
              <a:t>From the reg plot we can observe the sales price of the house. </a:t>
            </a:r>
          </a:p>
          <a:p>
            <a:pPr marL="285750" indent="-285750">
              <a:buFont typeface="Wingdings" panose="05000000000000000000" pitchFamily="2" charset="2"/>
              <a:buChar char="q"/>
            </a:pPr>
            <a:endParaRPr lang="en-IN" b="1" dirty="0">
              <a:solidFill>
                <a:srgbClr val="000000"/>
              </a:solidFill>
              <a:ea typeface="Calibri" panose="020F0502020204030204" pitchFamily="34" charset="0"/>
            </a:endParaRPr>
          </a:p>
          <a:p>
            <a:pPr marL="285750" indent="-285750">
              <a:buFont typeface="Wingdings" panose="05000000000000000000" pitchFamily="2" charset="2"/>
              <a:buChar char="q"/>
            </a:pPr>
            <a:r>
              <a:rPr lang="en-IN" b="1" dirty="0">
                <a:solidFill>
                  <a:srgbClr val="000000"/>
                </a:solidFill>
                <a:effectLst/>
                <a:ea typeface="Calibri" panose="020F0502020204030204" pitchFamily="34" charset="0"/>
              </a:rPr>
              <a:t>The best fit line shows there is strong linear relation between test data of trained model and predicted values.</a:t>
            </a:r>
            <a:r>
              <a:rPr lang="en-US" b="1" dirty="0"/>
              <a:t> </a:t>
            </a:r>
          </a:p>
          <a:p>
            <a:endParaRPr lang="en-US" dirty="0"/>
          </a:p>
        </p:txBody>
      </p:sp>
      <p:pic>
        <p:nvPicPr>
          <p:cNvPr id="9" name="Picture 8">
            <a:extLst>
              <a:ext uri="{FF2B5EF4-FFF2-40B4-BE49-F238E27FC236}">
                <a16:creationId xmlns:a16="http://schemas.microsoft.com/office/drawing/2014/main" id="{7A10F03E-C72F-433D-9383-F7A04E071D04}"/>
              </a:ext>
            </a:extLst>
          </p:cNvPr>
          <p:cNvPicPr>
            <a:picLocks noChangeAspect="1"/>
          </p:cNvPicPr>
          <p:nvPr/>
        </p:nvPicPr>
        <p:blipFill>
          <a:blip r:embed="rId3"/>
          <a:stretch>
            <a:fillRect/>
          </a:stretch>
        </p:blipFill>
        <p:spPr>
          <a:xfrm>
            <a:off x="238125" y="1076325"/>
            <a:ext cx="8867775" cy="1771650"/>
          </a:xfrm>
          <a:prstGeom prst="rect">
            <a:avLst/>
          </a:prstGeom>
        </p:spPr>
      </p:pic>
    </p:spTree>
    <p:extLst>
      <p:ext uri="{BB962C8B-B14F-4D97-AF65-F5344CB8AC3E}">
        <p14:creationId xmlns:p14="http://schemas.microsoft.com/office/powerpoint/2010/main" val="699665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pPr marL="285750" indent="-285750">
              <a:buFont typeface="Wingdings" panose="05000000000000000000" pitchFamily="2" charset="2"/>
              <a:buChar char="q"/>
            </a:pPr>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the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conclusion is  that Bagging Regressor as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the</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best fitting model as it is giving less difference compare to other models. </a:t>
            </a:r>
            <a:endParaRPr lang="en-IN" b="1" dirty="0">
              <a:solidFill>
                <a:srgbClr val="000000"/>
              </a:solidFill>
              <a:latin typeface="Georgia" panose="02040502050405020303" pitchFamily="18"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B1EBEA98-DD7E-4AAC-8131-6F8F9782520B}"/>
              </a:ext>
            </a:extLst>
          </p:cNvPr>
          <p:cNvGraphicFramePr>
            <a:graphicFrameLocks noGrp="1"/>
          </p:cNvGraphicFramePr>
          <p:nvPr>
            <p:extLst>
              <p:ext uri="{D42A27DB-BD31-4B8C-83A1-F6EECF244321}">
                <p14:modId xmlns:p14="http://schemas.microsoft.com/office/powerpoint/2010/main" val="3149512002"/>
              </p:ext>
            </p:extLst>
          </p:nvPr>
        </p:nvGraphicFramePr>
        <p:xfrm>
          <a:off x="1714499" y="1333500"/>
          <a:ext cx="6134102" cy="3162300"/>
        </p:xfrm>
        <a:graphic>
          <a:graphicData uri="http://schemas.openxmlformats.org/drawingml/2006/table">
            <a:tbl>
              <a:tblPr firstRow="1" firstCol="1" bandRow="1">
                <a:tableStyleId>{5C22544A-7EE6-4342-B048-85BDC9FD1C3A}</a:tableStyleId>
              </a:tblPr>
              <a:tblGrid>
                <a:gridCol w="1533198">
                  <a:extLst>
                    <a:ext uri="{9D8B030D-6E8A-4147-A177-3AD203B41FA5}">
                      <a16:colId xmlns:a16="http://schemas.microsoft.com/office/drawing/2014/main" val="2989759296"/>
                    </a:ext>
                  </a:extLst>
                </a:gridCol>
                <a:gridCol w="1454760">
                  <a:extLst>
                    <a:ext uri="{9D8B030D-6E8A-4147-A177-3AD203B41FA5}">
                      <a16:colId xmlns:a16="http://schemas.microsoft.com/office/drawing/2014/main" val="3038731804"/>
                    </a:ext>
                  </a:extLst>
                </a:gridCol>
                <a:gridCol w="1612291">
                  <a:extLst>
                    <a:ext uri="{9D8B030D-6E8A-4147-A177-3AD203B41FA5}">
                      <a16:colId xmlns:a16="http://schemas.microsoft.com/office/drawing/2014/main" val="1334120390"/>
                    </a:ext>
                  </a:extLst>
                </a:gridCol>
                <a:gridCol w="1533853">
                  <a:extLst>
                    <a:ext uri="{9D8B030D-6E8A-4147-A177-3AD203B41FA5}">
                      <a16:colId xmlns:a16="http://schemas.microsoft.com/office/drawing/2014/main" val="428880005"/>
                    </a:ext>
                  </a:extLst>
                </a:gridCol>
              </a:tblGrid>
              <a:tr h="192909">
                <a:tc>
                  <a:txBody>
                    <a:bodyPr/>
                    <a:lstStyle/>
                    <a:p>
                      <a:pPr marL="0" marR="0">
                        <a:lnSpc>
                          <a:spcPct val="107000"/>
                        </a:lnSpc>
                        <a:spcBef>
                          <a:spcPts val="0"/>
                        </a:spcBef>
                        <a:spcAft>
                          <a:spcPts val="0"/>
                        </a:spcAft>
                      </a:pPr>
                      <a:r>
                        <a:rPr lang="en-US" sz="1100">
                          <a:effectLst/>
                        </a:rPr>
                        <a:t>Models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R2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CV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Difference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6408010"/>
                  </a:ext>
                </a:extLst>
              </a:tr>
              <a:tr h="347362">
                <a:tc>
                  <a:txBody>
                    <a:bodyPr/>
                    <a:lstStyle/>
                    <a:p>
                      <a:pPr marL="0" marR="0">
                        <a:lnSpc>
                          <a:spcPct val="107000"/>
                        </a:lnSpc>
                        <a:spcBef>
                          <a:spcPts val="0"/>
                        </a:spcBef>
                        <a:spcAft>
                          <a:spcPts val="0"/>
                        </a:spcAft>
                      </a:pPr>
                      <a:r>
                        <a:rPr lang="en-US" sz="1100">
                          <a:effectLst/>
                        </a:rPr>
                        <a:t>Linear Regression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84.91%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79.60%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510159"/>
                  </a:ext>
                </a:extLst>
              </a:tr>
              <a:tr h="347362">
                <a:tc>
                  <a:txBody>
                    <a:bodyPr/>
                    <a:lstStyle/>
                    <a:p>
                      <a:pPr marL="0" marR="0">
                        <a:lnSpc>
                          <a:spcPct val="107000"/>
                        </a:lnSpc>
                        <a:spcBef>
                          <a:spcPts val="0"/>
                        </a:spcBef>
                        <a:spcAft>
                          <a:spcPts val="0"/>
                        </a:spcAft>
                      </a:pPr>
                      <a:r>
                        <a:rPr lang="en-US" sz="1100">
                          <a:effectLst/>
                        </a:rPr>
                        <a:t>Lasso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84.73%</a:t>
                      </a: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79.45%</a:t>
                      </a: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3039626"/>
                  </a:ext>
                </a:extLst>
              </a:tr>
              <a:tr h="462730">
                <a:tc>
                  <a:txBody>
                    <a:bodyPr/>
                    <a:lstStyle/>
                    <a:p>
                      <a:pPr marL="0" marR="0">
                        <a:lnSpc>
                          <a:spcPct val="107000"/>
                        </a:lnSpc>
                        <a:spcBef>
                          <a:spcPts val="0"/>
                        </a:spcBef>
                        <a:spcAft>
                          <a:spcPts val="0"/>
                        </a:spcAft>
                      </a:pPr>
                      <a:r>
                        <a:rPr lang="en-US" sz="1100">
                          <a:effectLst/>
                        </a:rPr>
                        <a:t>Ridge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84.72%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79.52%</a:t>
                      </a: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626221"/>
                  </a:ext>
                </a:extLst>
              </a:tr>
              <a:tr h="375101">
                <a:tc>
                  <a:txBody>
                    <a:bodyPr/>
                    <a:lstStyle/>
                    <a:p>
                      <a:pPr marL="0" marR="0">
                        <a:lnSpc>
                          <a:spcPct val="107000"/>
                        </a:lnSpc>
                        <a:spcBef>
                          <a:spcPts val="0"/>
                        </a:spcBef>
                        <a:spcAft>
                          <a:spcPts val="0"/>
                        </a:spcAft>
                      </a:pPr>
                      <a:r>
                        <a:rPr lang="en-US" sz="1100" dirty="0">
                          <a:effectLst/>
                        </a:rPr>
                        <a:t>Random Forest Regressor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84.73%</a:t>
                      </a:r>
                    </a:p>
                  </a:txBody>
                  <a:tcPr marL="68580" marR="68580" marT="0" marB="0"/>
                </a:tc>
                <a:tc>
                  <a:txBody>
                    <a:bodyPr/>
                    <a:lstStyle/>
                    <a:p>
                      <a:pPr marL="0" marR="0">
                        <a:lnSpc>
                          <a:spcPct val="107000"/>
                        </a:lnSpc>
                        <a:spcBef>
                          <a:spcPts val="0"/>
                        </a:spcBef>
                        <a:spcAft>
                          <a:spcPts val="0"/>
                        </a:spcAft>
                      </a:pPr>
                      <a:r>
                        <a:rPr lang="en-US" sz="1100" dirty="0">
                          <a:effectLst/>
                        </a:rPr>
                        <a:t>85.03%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9228787"/>
                  </a:ext>
                </a:extLst>
              </a:tr>
              <a:tr h="347362">
                <a:tc>
                  <a:txBody>
                    <a:bodyPr/>
                    <a:lstStyle/>
                    <a:p>
                      <a:pPr marL="0" marR="0">
                        <a:lnSpc>
                          <a:spcPct val="107000"/>
                        </a:lnSpc>
                        <a:spcBef>
                          <a:spcPts val="0"/>
                        </a:spcBef>
                        <a:spcAft>
                          <a:spcPts val="0"/>
                        </a:spcAft>
                      </a:pPr>
                      <a:r>
                        <a:rPr lang="en-US" sz="1100">
                          <a:effectLst/>
                        </a:rPr>
                        <a:t>Extra Trees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90.26%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85.03%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0.05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6948862"/>
                  </a:ext>
                </a:extLst>
              </a:tr>
              <a:tr h="394750">
                <a:tc>
                  <a:txBody>
                    <a:bodyPr/>
                    <a:lstStyle/>
                    <a:p>
                      <a:pPr marL="0" marR="0">
                        <a:lnSpc>
                          <a:spcPct val="107000"/>
                        </a:lnSpc>
                        <a:spcBef>
                          <a:spcPts val="0"/>
                        </a:spcBef>
                        <a:spcAft>
                          <a:spcPts val="0"/>
                        </a:spcAft>
                      </a:pPr>
                      <a:r>
                        <a:rPr lang="en-US" sz="1100">
                          <a:effectLst/>
                        </a:rPr>
                        <a:t>Gradient Boosting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88.66%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82.88%</a:t>
                      </a:r>
                    </a:p>
                  </a:txBody>
                  <a:tcPr marL="68580" marR="68580" marT="0" marB="0"/>
                </a:tc>
                <a:tc>
                  <a:txBody>
                    <a:bodyPr/>
                    <a:lstStyle/>
                    <a:p>
                      <a:pPr marL="0" marR="0">
                        <a:lnSpc>
                          <a:spcPct val="107000"/>
                        </a:lnSpc>
                        <a:spcBef>
                          <a:spcPts val="0"/>
                        </a:spcBef>
                        <a:spcAft>
                          <a:spcPts val="0"/>
                        </a:spcAft>
                      </a:pPr>
                      <a:r>
                        <a:rPr lang="en-US" sz="1100" dirty="0">
                          <a:effectLst/>
                        </a:rPr>
                        <a:t>0.04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0499505"/>
                  </a:ext>
                </a:extLst>
              </a:tr>
              <a:tr h="347362">
                <a:tc>
                  <a:txBody>
                    <a:bodyPr/>
                    <a:lstStyle/>
                    <a:p>
                      <a:pPr marL="0" marR="0">
                        <a:lnSpc>
                          <a:spcPct val="107000"/>
                        </a:lnSpc>
                        <a:spcBef>
                          <a:spcPts val="0"/>
                        </a:spcBef>
                        <a:spcAft>
                          <a:spcPts val="0"/>
                        </a:spcAft>
                      </a:pPr>
                      <a:r>
                        <a:rPr lang="en-US" sz="1100">
                          <a:effectLst/>
                        </a:rPr>
                        <a:t>XGB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88.66%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82.88%</a:t>
                      </a:r>
                    </a:p>
                  </a:txBody>
                  <a:tcPr marL="68580" marR="68580" marT="0" marB="0"/>
                </a:tc>
                <a:tc>
                  <a:txBody>
                    <a:bodyPr/>
                    <a:lstStyle/>
                    <a:p>
                      <a:pPr marL="0" marR="0">
                        <a:lnSpc>
                          <a:spcPct val="107000"/>
                        </a:lnSpc>
                        <a:spcBef>
                          <a:spcPts val="0"/>
                        </a:spcBef>
                        <a:spcAft>
                          <a:spcPts val="0"/>
                        </a:spcAft>
                      </a:pPr>
                      <a:r>
                        <a:rPr lang="en-US" sz="1100" dirty="0">
                          <a:effectLst/>
                        </a:rPr>
                        <a:t>0.05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1928648"/>
                  </a:ext>
                </a:extLst>
              </a:tr>
              <a:tr h="347362">
                <a:tc>
                  <a:txBody>
                    <a:bodyPr/>
                    <a:lstStyle/>
                    <a:p>
                      <a:pPr marL="0" marR="0">
                        <a:lnSpc>
                          <a:spcPct val="107000"/>
                        </a:lnSpc>
                        <a:spcBef>
                          <a:spcPts val="0"/>
                        </a:spcBef>
                        <a:spcAft>
                          <a:spcPts val="0"/>
                        </a:spcAft>
                      </a:pPr>
                      <a:r>
                        <a:rPr lang="en-US" sz="1100">
                          <a:effectLst/>
                        </a:rPr>
                        <a:t>Bagging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87.51%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83.89%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9910"/>
                  </a:ext>
                </a:extLst>
              </a:tr>
            </a:tbl>
          </a:graphicData>
        </a:graphic>
      </p:graphicFrame>
    </p:spTree>
    <p:extLst>
      <p:ext uri="{BB962C8B-B14F-4D97-AF65-F5344CB8AC3E}">
        <p14:creationId xmlns:p14="http://schemas.microsoft.com/office/powerpoint/2010/main" val="2542594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1986672" y="276022"/>
            <a:ext cx="10875523" cy="584775"/>
          </a:xfrm>
          <a:prstGeom prst="rect">
            <a:avLst/>
          </a:prstGeom>
          <a:noFill/>
        </p:spPr>
        <p:txBody>
          <a:bodyPr wrap="square" rtlCol="0">
            <a:spAutoFit/>
          </a:bodyPr>
          <a:lstStyle/>
          <a:p>
            <a:r>
              <a:rPr lang="en-US" sz="3200" b="1" dirty="0">
                <a:latin typeface="Georgia" panose="02040502050405020303" pitchFamily="18" charset="0"/>
              </a:rPr>
              <a:t>Hyper Parameter Tuning</a:t>
            </a:r>
            <a:endParaRPr lang="en-IN" sz="3200" b="1"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7481455" y="1624924"/>
            <a:ext cx="4844374" cy="135973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q"/>
            </a:pPr>
            <a:r>
              <a:rPr lang="en-IN" dirty="0">
                <a:latin typeface="Georgia" panose="02040502050405020303" pitchFamily="18" charset="0"/>
                <a:ea typeface="Calibri" panose="020F0502020204030204" pitchFamily="34" charset="0"/>
                <a:cs typeface="Calibri" panose="020F0502020204030204" pitchFamily="34" charset="0"/>
              </a:rPr>
              <a:t>Using </a:t>
            </a:r>
            <a:r>
              <a:rPr lang="en-IN" sz="1800" dirty="0">
                <a:effectLst/>
                <a:latin typeface="Georgia" panose="02040502050405020303" pitchFamily="18" charset="0"/>
                <a:ea typeface="Calibri" panose="020F0502020204030204" pitchFamily="34" charset="0"/>
                <a:cs typeface="Calibri" panose="020F0502020204030204" pitchFamily="34" charset="0"/>
              </a:rPr>
              <a:t>GridSearchCV to get the best parameters for Bagging Regressor. </a:t>
            </a:r>
          </a:p>
          <a:p>
            <a:pPr marL="285750" indent="-285750">
              <a:lnSpc>
                <a:spcPct val="107000"/>
              </a:lnSpc>
              <a:spcAft>
                <a:spcPts val="800"/>
              </a:spcAft>
              <a:buFont typeface="Wingdings" panose="05000000000000000000" pitchFamily="2" charset="2"/>
              <a:buChar char="q"/>
            </a:pPr>
            <a:r>
              <a:rPr lang="en-IN" sz="1800" dirty="0">
                <a:effectLst/>
                <a:latin typeface="Georgia" panose="02040502050405020303" pitchFamily="18" charset="0"/>
                <a:ea typeface="Calibri" panose="020F0502020204030204" pitchFamily="34" charset="0"/>
                <a:cs typeface="Calibri" panose="020F0502020204030204" pitchFamily="34" charset="0"/>
              </a:rPr>
              <a:t>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8917716-7316-4701-8EB3-46103176B279}"/>
              </a:ext>
            </a:extLst>
          </p:cNvPr>
          <p:cNvPicPr>
            <a:picLocks noChangeAspect="1"/>
          </p:cNvPicPr>
          <p:nvPr/>
        </p:nvPicPr>
        <p:blipFill>
          <a:blip r:embed="rId2"/>
          <a:stretch>
            <a:fillRect/>
          </a:stretch>
        </p:blipFill>
        <p:spPr>
          <a:xfrm>
            <a:off x="0" y="1081998"/>
            <a:ext cx="7481455" cy="5776002"/>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b="1" dirty="0">
                <a:latin typeface="Georgia" panose="02040502050405020303" pitchFamily="18" charset="0"/>
              </a:rPr>
              <a:t>Creating Final Model After Tuning:</a:t>
            </a:r>
            <a:endParaRPr lang="en-IN" sz="3200" b="1"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754326"/>
          </a:xfrm>
          <a:prstGeom prst="rect">
            <a:avLst/>
          </a:prstGeom>
          <a:noFill/>
        </p:spPr>
        <p:txBody>
          <a:bodyPr wrap="square" rtlCol="0">
            <a:spAutoFit/>
          </a:bodyPr>
          <a:lstStyle/>
          <a:p>
            <a:pPr algn="just"/>
            <a:endParaRPr lang="en-IN" sz="1800" b="1"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2% after tuning the model. It is giving R2 score as </a:t>
            </a:r>
            <a:r>
              <a:rPr lang="en-IN" b="1" dirty="0">
                <a:solidFill>
                  <a:srgbClr val="000000"/>
                </a:solidFill>
                <a:latin typeface="Georgia" panose="02040502050405020303" pitchFamily="18" charset="0"/>
                <a:ea typeface="Calibri" panose="020F0502020204030204" pitchFamily="34" charset="0"/>
              </a:rPr>
              <a:t>89.73</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t>
            </a:r>
          </a:p>
          <a:p>
            <a:pPr marL="285750" indent="-285750" algn="just">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rPr>
              <a:t>Also, the MAE, MSE and RMSE values have been reduced</a:t>
            </a:r>
            <a:r>
              <a:rPr lang="en-IN" b="1" dirty="0">
                <a:solidFill>
                  <a:srgbClr val="000000"/>
                </a:solidFill>
                <a:latin typeface="Georgia" panose="02040502050405020303" pitchFamily="18" charset="0"/>
                <a:ea typeface="Calibri" panose="020F0502020204030204" pitchFamily="34" charset="0"/>
              </a:rPr>
              <a:t> w</a:t>
            </a:r>
            <a:r>
              <a:rPr lang="en-IN" sz="1800" b="1" dirty="0">
                <a:solidFill>
                  <a:srgbClr val="000000"/>
                </a:solidFill>
                <a:effectLst/>
                <a:latin typeface="Georgia" panose="02040502050405020303" pitchFamily="18" charset="0"/>
                <a:ea typeface="Calibri" panose="020F0502020204030204" pitchFamily="34" charset="0"/>
              </a:rPr>
              <a:t>hich means the  model trained very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3A76F22E-D921-4068-B8C4-4D933E34C89E}"/>
              </a:ext>
            </a:extLst>
          </p:cNvPr>
          <p:cNvPicPr>
            <a:picLocks noChangeAspect="1"/>
          </p:cNvPicPr>
          <p:nvPr/>
        </p:nvPicPr>
        <p:blipFill>
          <a:blip r:embed="rId2"/>
          <a:stretch>
            <a:fillRect/>
          </a:stretch>
        </p:blipFill>
        <p:spPr>
          <a:xfrm>
            <a:off x="8067675" y="1093603"/>
            <a:ext cx="4124325" cy="4082677"/>
          </a:xfrm>
          <a:prstGeom prst="rect">
            <a:avLst/>
          </a:prstGeom>
        </p:spPr>
      </p:pic>
      <p:pic>
        <p:nvPicPr>
          <p:cNvPr id="9" name="Picture 8">
            <a:extLst>
              <a:ext uri="{FF2B5EF4-FFF2-40B4-BE49-F238E27FC236}">
                <a16:creationId xmlns:a16="http://schemas.microsoft.com/office/drawing/2014/main" id="{BE9AFF06-14B5-4303-9C91-288C62420E47}"/>
              </a:ext>
            </a:extLst>
          </p:cNvPr>
          <p:cNvPicPr>
            <a:picLocks noChangeAspect="1"/>
          </p:cNvPicPr>
          <p:nvPr/>
        </p:nvPicPr>
        <p:blipFill>
          <a:blip r:embed="rId3"/>
          <a:stretch>
            <a:fillRect/>
          </a:stretch>
        </p:blipFill>
        <p:spPr>
          <a:xfrm>
            <a:off x="0" y="1093603"/>
            <a:ext cx="8067675" cy="4052329"/>
          </a:xfrm>
          <a:prstGeom prst="rect">
            <a:avLst/>
          </a:prstGeom>
        </p:spPr>
      </p:pic>
    </p:spTree>
    <p:extLst>
      <p:ext uri="{BB962C8B-B14F-4D97-AF65-F5344CB8AC3E}">
        <p14:creationId xmlns:p14="http://schemas.microsoft.com/office/powerpoint/2010/main" val="2050201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Saved the final best model using joblib library in .pkl format, and loaded </a:t>
            </a:r>
            <a:r>
              <a:rPr lang="en-IN" sz="1800" b="1"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Predicted the SalePrice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EEFBD8A-5D9A-44F8-BAE8-30C9E8D5CC19}"/>
              </a:ext>
            </a:extLst>
          </p:cNvPr>
          <p:cNvPicPr>
            <a:picLocks noChangeAspect="1"/>
          </p:cNvPicPr>
          <p:nvPr/>
        </p:nvPicPr>
        <p:blipFill>
          <a:blip r:embed="rId2"/>
          <a:stretch>
            <a:fillRect/>
          </a:stretch>
        </p:blipFill>
        <p:spPr>
          <a:xfrm>
            <a:off x="1743076" y="709205"/>
            <a:ext cx="5915024" cy="3938996"/>
          </a:xfrm>
          <a:prstGeom prst="rect">
            <a:avLst/>
          </a:prstGeom>
        </p:spPr>
      </p:pic>
      <p:pic>
        <p:nvPicPr>
          <p:cNvPr id="6" name="Picture 5">
            <a:extLst>
              <a:ext uri="{FF2B5EF4-FFF2-40B4-BE49-F238E27FC236}">
                <a16:creationId xmlns:a16="http://schemas.microsoft.com/office/drawing/2014/main" id="{7BE2D7FE-65A3-4BFA-9DB0-D47A0C3A8AC6}"/>
              </a:ext>
            </a:extLst>
          </p:cNvPr>
          <p:cNvPicPr>
            <a:picLocks noChangeAspect="1"/>
          </p:cNvPicPr>
          <p:nvPr/>
        </p:nvPicPr>
        <p:blipFill>
          <a:blip r:embed="rId3"/>
          <a:stretch>
            <a:fillRect/>
          </a:stretch>
        </p:blipFill>
        <p:spPr>
          <a:xfrm>
            <a:off x="1743075" y="4648201"/>
            <a:ext cx="5915025" cy="584775"/>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2%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1371</TotalTime>
  <Words>4415</Words>
  <Application>Microsoft Office PowerPoint</Application>
  <PresentationFormat>Widescreen</PresentationFormat>
  <Paragraphs>330</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Book Antiqua</vt:lpstr>
      <vt:lpstr>Calibri</vt:lpstr>
      <vt:lpstr>Calibri Light</vt:lpstr>
      <vt:lpstr>Georgia</vt:lpstr>
      <vt:lpstr>Helvetica Neue</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Gagandeep Khera</dc:creator>
  <cp:lastModifiedBy>Falcon</cp:lastModifiedBy>
  <cp:revision>83</cp:revision>
  <dcterms:created xsi:type="dcterms:W3CDTF">2021-10-03T06:22:26Z</dcterms:created>
  <dcterms:modified xsi:type="dcterms:W3CDTF">2021-10-23T08:26:08Z</dcterms:modified>
</cp:coreProperties>
</file>